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93" r:id="rId2"/>
    <p:sldId id="330" r:id="rId3"/>
    <p:sldId id="307" r:id="rId4"/>
    <p:sldId id="321" r:id="rId5"/>
    <p:sldId id="322" r:id="rId6"/>
    <p:sldId id="323" r:id="rId7"/>
    <p:sldId id="324" r:id="rId8"/>
    <p:sldId id="308" r:id="rId9"/>
    <p:sldId id="336" r:id="rId10"/>
    <p:sldId id="311" r:id="rId11"/>
    <p:sldId id="313" r:id="rId12"/>
    <p:sldId id="314" r:id="rId13"/>
    <p:sldId id="325" r:id="rId14"/>
    <p:sldId id="317" r:id="rId15"/>
    <p:sldId id="331" r:id="rId16"/>
    <p:sldId id="332" r:id="rId17"/>
    <p:sldId id="327" r:id="rId18"/>
    <p:sldId id="333" r:id="rId19"/>
    <p:sldId id="328" r:id="rId20"/>
    <p:sldId id="335" r:id="rId21"/>
    <p:sldId id="318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FEDF"/>
    <a:srgbClr val="CCFF33"/>
    <a:srgbClr val="0000F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4683" autoAdjust="0"/>
  </p:normalViewPr>
  <p:slideViewPr>
    <p:cSldViewPr>
      <p:cViewPr varScale="1">
        <p:scale>
          <a:sx n="66" d="100"/>
          <a:sy n="66" d="100"/>
        </p:scale>
        <p:origin x="1224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98417F-0FDE-42A8-ACDB-64A1EA785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Thân Thị Diệp Nga- Bình Dương</a:t>
            </a:r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37FB26-01FD-4B6E-A457-C917D98D45BE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9825" y="682625"/>
            <a:ext cx="4572000" cy="3429000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xfrm>
            <a:off x="682625" y="4340225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2" name="Slide Number Placeholder 3"/>
          <p:cNvSpPr txBox="1">
            <a:spLocks noGrp="1" noChangeArrowheads="1"/>
          </p:cNvSpPr>
          <p:nvPr/>
        </p:nvSpPr>
        <p:spPr bwMode="auto">
          <a:xfrm>
            <a:off x="3883025" y="8683625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375E9ACD-074D-4245-9B3F-B38A1352ECE6}" type="slidenum">
              <a:rPr lang="en-US" altLang="en-US" sz="1200">
                <a:ea typeface="SimSun" panose="02010600030101010101" pitchFamily="2" charset="-122"/>
              </a:rPr>
              <a:pPr algn="r" eaLnBrk="1" hangingPunct="1"/>
              <a:t>13</a:t>
            </a:fld>
            <a:endParaRPr lang="en-US" altLang="en-US" sz="1200">
              <a:ea typeface="SimSun" panose="0201060003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A9FF61-B84D-467E-964E-391E5B769C72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69DA8-5DB3-4382-B895-E1D0BAD73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0598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9954F-EE99-4927-8664-165DA3510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82204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E943C-91B9-4459-A176-62B3BD296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86554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B5C13-58F8-49AE-8490-1D04E93C6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12071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60FD9-3F99-4CB1-8CF4-E2ADFB7E7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1018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D7F05-F2CC-4EF0-81AE-13D06E890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808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2A68E-6492-4FB0-AC83-E8A8BD41B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8367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EDBDC-B0EA-4DD6-A3B5-78BA13531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425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4E83D-1020-4F9F-801E-CA3D27DD2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4351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4C010-1DA8-46FD-B5FD-5041E35B2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1211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70E34-B866-450F-B331-71EEE7DC6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8914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5D578-DD3F-4BA6-9222-D4F625C49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2128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A2E93-1D79-4C73-BB6F-4D4E74D6D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6438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220FBAA-7521-454D-90F5-480DF4C9F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8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image" Target="../media/image19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11.pn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11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hinh-nen-powerpoint-chuyen-dong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484438" y="1196975"/>
            <a:ext cx="3940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800" b="1" u="sng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4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1- </a:t>
            </a:r>
            <a:r>
              <a:rPr lang="en-US" altLang="en-US" sz="4800" b="1" u="sng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48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55650" y="2349500"/>
            <a:ext cx="795813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MỞ ĐẦU</a:t>
            </a:r>
          </a:p>
        </p:txBody>
      </p:sp>
      <p:sp>
        <p:nvSpPr>
          <p:cNvPr id="51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FD2823-2CDB-4C46-9E8B-0A2D153E469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95288" y="134938"/>
            <a:ext cx="8353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 Nhiệm vụ của môn cơ thể Người và vệ sinh</a:t>
            </a:r>
            <a:endParaRPr lang="en-US" alt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110742-3139-470C-9986-AB0353B9C7E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473075" y="544513"/>
            <a:ext cx="8229600" cy="1477962"/>
          </a:xfrm>
          <a:solidFill>
            <a:schemeClr val="accent1"/>
          </a:solidFill>
        </p:spPr>
        <p:txBody>
          <a:bodyPr/>
          <a:lstStyle/>
          <a:p>
            <a:pPr algn="l"/>
            <a:r>
              <a:rPr lang="en-US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các hình và hãy cho biết kiến thức về cơ thể người và vệ sinh có quan hệ mật thiết với những ngành nghề nào trong xã hội?</a:t>
            </a:r>
          </a:p>
        </p:txBody>
      </p:sp>
      <p:pic>
        <p:nvPicPr>
          <p:cNvPr id="30732" name="Picture 12" descr="Minh_hoa_co_the_nguoi_va_ve_sinh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1981199"/>
            <a:ext cx="5400551" cy="484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35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5580063" y="2209800"/>
            <a:ext cx="3240087" cy="3581400"/>
          </a:xfrm>
        </p:spPr>
        <p:txBody>
          <a:bodyPr/>
          <a:lstStyle/>
          <a:p>
            <a:r>
              <a:rPr lang="en-US" altLang="en-US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Ngành y khoa</a:t>
            </a:r>
          </a:p>
          <a:p>
            <a:endParaRPr lang="en-US" altLang="en-US" b="1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Ngành TDTT</a:t>
            </a:r>
          </a:p>
          <a:p>
            <a:endParaRPr lang="en-US" altLang="en-US" b="1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Ngành giáo dục</a:t>
            </a:r>
          </a:p>
        </p:txBody>
      </p:sp>
      <p:sp>
        <p:nvSpPr>
          <p:cNvPr id="1843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8D619C-1BBD-4AC9-B9BA-DD8043DD0B0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5314950"/>
          </a:xfrm>
        </p:spPr>
        <p:txBody>
          <a:bodyPr/>
          <a:lstStyle/>
          <a:p>
            <a:pPr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II. 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 smtClean="0"/>
          </a:p>
          <a:p>
            <a:pPr>
              <a:buFontTx/>
              <a:buNone/>
              <a:defRPr/>
            </a:pPr>
            <a:r>
              <a:rPr lang="vi-VN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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</a:t>
            </a:r>
            <a:r>
              <a:rPr lang="vi-V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ề đặc điểm cấu tạo và chức năng của cơ thể </a:t>
            </a:r>
            <a:r>
              <a:rPr lang="vi-VN" altLang="en-US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người </a:t>
            </a:r>
            <a:endParaRPr lang="vi-VN" altLang="en-US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Tx/>
              <a:buNone/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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hững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hiểu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biết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về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phòng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chống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bệnh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tật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rèn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luyện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thân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thể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.</a:t>
            </a:r>
          </a:p>
          <a:p>
            <a:pPr>
              <a:buFontTx/>
              <a:buNone/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</a:t>
            </a:r>
            <a:r>
              <a:rPr lang="vi-V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vi-V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iến thức về cơ thể người có liên quan mật thiết tới nhiều ngành khoa học như: y học, tâm lí giáo dục học, hội họa, thể dục thể thao...</a:t>
            </a:r>
          </a:p>
        </p:txBody>
      </p:sp>
      <p:pic>
        <p:nvPicPr>
          <p:cNvPr id="57366" name="Picture 22" descr="Book-0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05488"/>
            <a:ext cx="947738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4206AF-827C-4A17-8B76-0469D6D93BF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3"/>
          <p:cNvGrpSpPr>
            <a:grpSpLocks/>
          </p:cNvGrpSpPr>
          <p:nvPr/>
        </p:nvGrpSpPr>
        <p:grpSpPr bwMode="auto">
          <a:xfrm>
            <a:off x="142875" y="4510088"/>
            <a:ext cx="8848725" cy="1473200"/>
            <a:chOff x="0" y="0"/>
            <a:chExt cx="5574" cy="928"/>
          </a:xfrm>
        </p:grpSpPr>
        <p:pic>
          <p:nvPicPr>
            <p:cNvPr id="21514" name="Picture 4" descr="flow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2" y="528"/>
              <a:ext cx="342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5" name="Picture 5" descr="flow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723342">
              <a:off x="-16" y="539"/>
              <a:ext cx="342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6" name="Freeform 6"/>
            <p:cNvSpPr>
              <a:spLocks/>
            </p:cNvSpPr>
            <p:nvPr/>
          </p:nvSpPr>
          <p:spPr bwMode="auto">
            <a:xfrm>
              <a:off x="3635" y="739"/>
              <a:ext cx="1818" cy="189"/>
            </a:xfrm>
            <a:custGeom>
              <a:avLst/>
              <a:gdLst>
                <a:gd name="T0" fmla="*/ 1818 w 1818"/>
                <a:gd name="T1" fmla="*/ 129 h 189"/>
                <a:gd name="T2" fmla="*/ 1436 w 1818"/>
                <a:gd name="T3" fmla="*/ 8 h 189"/>
                <a:gd name="T4" fmla="*/ 485 w 1818"/>
                <a:gd name="T5" fmla="*/ 175 h 189"/>
                <a:gd name="T6" fmla="*/ 0 w 1818"/>
                <a:gd name="T7" fmla="*/ 92 h 1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18"/>
                <a:gd name="T13" fmla="*/ 0 h 189"/>
                <a:gd name="T14" fmla="*/ 1818 w 1818"/>
                <a:gd name="T15" fmla="*/ 189 h 1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18" h="189">
                  <a:moveTo>
                    <a:pt x="1818" y="129"/>
                  </a:moveTo>
                  <a:cubicBezTo>
                    <a:pt x="1754" y="109"/>
                    <a:pt x="1658" y="0"/>
                    <a:pt x="1436" y="8"/>
                  </a:cubicBezTo>
                  <a:cubicBezTo>
                    <a:pt x="1214" y="16"/>
                    <a:pt x="724" y="161"/>
                    <a:pt x="485" y="175"/>
                  </a:cubicBezTo>
                  <a:cubicBezTo>
                    <a:pt x="246" y="189"/>
                    <a:pt x="81" y="106"/>
                    <a:pt x="0" y="92"/>
                  </a:cubicBezTo>
                </a:path>
              </a:pathLst>
            </a:cu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Freeform 7"/>
            <p:cNvSpPr>
              <a:spLocks/>
            </p:cNvSpPr>
            <p:nvPr/>
          </p:nvSpPr>
          <p:spPr bwMode="auto">
            <a:xfrm>
              <a:off x="96" y="720"/>
              <a:ext cx="1912" cy="188"/>
            </a:xfrm>
            <a:custGeom>
              <a:avLst/>
              <a:gdLst>
                <a:gd name="T0" fmla="*/ 0 w 1912"/>
                <a:gd name="T1" fmla="*/ 174 h 188"/>
                <a:gd name="T2" fmla="*/ 626 w 1912"/>
                <a:gd name="T3" fmla="*/ 6 h 188"/>
                <a:gd name="T4" fmla="*/ 1244 w 1912"/>
                <a:gd name="T5" fmla="*/ 136 h 188"/>
                <a:gd name="T6" fmla="*/ 1623 w 1912"/>
                <a:gd name="T7" fmla="*/ 184 h 188"/>
                <a:gd name="T8" fmla="*/ 1912 w 1912"/>
                <a:gd name="T9" fmla="*/ 111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12"/>
                <a:gd name="T16" fmla="*/ 0 h 188"/>
                <a:gd name="T17" fmla="*/ 1912 w 1912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12" h="188">
                  <a:moveTo>
                    <a:pt x="0" y="174"/>
                  </a:moveTo>
                  <a:cubicBezTo>
                    <a:pt x="104" y="146"/>
                    <a:pt x="419" y="12"/>
                    <a:pt x="626" y="6"/>
                  </a:cubicBezTo>
                  <a:cubicBezTo>
                    <a:pt x="833" y="0"/>
                    <a:pt x="1078" y="106"/>
                    <a:pt x="1244" y="136"/>
                  </a:cubicBezTo>
                  <a:cubicBezTo>
                    <a:pt x="1410" y="166"/>
                    <a:pt x="1512" y="188"/>
                    <a:pt x="1623" y="184"/>
                  </a:cubicBezTo>
                  <a:cubicBezTo>
                    <a:pt x="1734" y="180"/>
                    <a:pt x="1852" y="126"/>
                    <a:pt x="1912" y="111"/>
                  </a:cubicBezTo>
                </a:path>
              </a:pathLst>
            </a:cu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Line 8"/>
            <p:cNvSpPr>
              <a:spLocks noChangeShapeType="1"/>
            </p:cNvSpPr>
            <p:nvPr/>
          </p:nvSpPr>
          <p:spPr bwMode="auto">
            <a:xfrm>
              <a:off x="5568" y="0"/>
              <a:ext cx="0" cy="816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Line 9"/>
            <p:cNvSpPr>
              <a:spLocks noChangeShapeType="1"/>
            </p:cNvSpPr>
            <p:nvPr/>
          </p:nvSpPr>
          <p:spPr bwMode="auto">
            <a:xfrm>
              <a:off x="0" y="96"/>
              <a:ext cx="0" cy="768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2" name="Rectangle 2"/>
          <p:cNvSpPr>
            <a:spLocks noGrp="1" noChangeArrowheads="1"/>
          </p:cNvSpPr>
          <p:nvPr/>
        </p:nvSpPr>
        <p:spPr bwMode="auto">
          <a:xfrm>
            <a:off x="384714" y="764704"/>
            <a:ext cx="8936037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III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vi-VN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pháp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học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môn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Cơ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thể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người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b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vệ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sinh</a:t>
            </a:r>
            <a:endParaRPr lang="en-US" altLang="en-US" sz="3600" dirty="0">
              <a:solidFill>
                <a:schemeClr val="tx2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827088" y="2060848"/>
            <a:ext cx="72009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Quan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sát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: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Tranh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ảnh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mô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tiêu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bản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,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mẫu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sống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→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thái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,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cấu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tạo</a:t>
            </a:r>
            <a:r>
              <a:rPr lang="vi-VN" altLang="en-US" sz="28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en-US" sz="28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27088" y="3284984"/>
            <a:ext cx="72009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Bằng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thí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nghiệm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→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chức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năng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sinh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lý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cơ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quan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cơ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thể</a:t>
            </a:r>
            <a:r>
              <a:rPr lang="vi-VN" altLang="en-US" sz="28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r>
              <a:rPr lang="en-US" altLang="en-US" sz="28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en-US" sz="28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814388" y="4437112"/>
            <a:ext cx="75723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Vận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dụng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kiến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thức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giải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thích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hiện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tượng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thực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tế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biện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pháp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rèn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luyện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thân</a:t>
            </a:r>
            <a:r>
              <a:rPr lang="en-US" altLang="en-US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thể</a:t>
            </a:r>
            <a:r>
              <a:rPr lang="vi-VN" altLang="en-US" sz="28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r>
              <a:rPr lang="en-US" altLang="en-US" sz="28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en-US" sz="28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151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A3F550-1AA4-4F40-9DCF-9918554FAE0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2" grpId="0" autoUpdateAnimBg="0"/>
      <p:bldP spid="15373" grpId="0" bldLvl="0" autoUpdateAnimBg="0"/>
      <p:bldP spid="14" grpId="0" bldLvl="0" autoUpdateAnimBg="0"/>
      <p:bldP spid="15" grpId="0" bldLvl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00213"/>
            <a:ext cx="4038600" cy="3124200"/>
          </a:xfrm>
          <a:solidFill>
            <a:schemeClr val="accent1">
              <a:lumMod val="90000"/>
            </a:schemeClr>
          </a:solidFill>
        </p:spPr>
        <p:txBody>
          <a:bodyPr/>
          <a:lstStyle/>
          <a:p>
            <a:pPr>
              <a:defRPr/>
            </a:pP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Nêu những đặc điểm giống nhau và khác nhau giữa người và động vật thuộc lớp Thú .</a:t>
            </a:r>
          </a:p>
          <a:p>
            <a:pPr>
              <a:defRPr/>
            </a:pPr>
            <a:endParaRPr lang="en-US" sz="3200" b="1" dirty="0" smtClean="0">
              <a:solidFill>
                <a:srgbClr val="990000"/>
              </a:solidFill>
              <a:latin typeface="VNI-Times" pitchFamily="2" charset="0"/>
            </a:endParaRP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76250"/>
            <a:ext cx="4038600" cy="5976938"/>
          </a:xfrm>
          <a:solidFill>
            <a:schemeClr val="accent5"/>
          </a:solidFill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b="1" dirty="0">
                <a:sym typeface="Wingdings"/>
              </a:rPr>
              <a:t>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Giống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nhau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 :</a:t>
            </a:r>
          </a:p>
          <a:p>
            <a:pPr marL="0" indent="0">
              <a:buFontTx/>
              <a:buNone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ẻ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0" indent="0">
              <a:buFontTx/>
              <a:buNone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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Khác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nhau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 :</a:t>
            </a:r>
          </a:p>
          <a:p>
            <a:pPr marL="0" indent="0">
              <a:buFontTx/>
              <a:buNone/>
              <a:defRPr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biết lao động </a:t>
            </a:r>
          </a:p>
          <a:p>
            <a:pPr marL="0" indent="0">
              <a:buFontTx/>
              <a:buNone/>
              <a:defRPr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Có tư duy 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D79164-F82E-47B7-9D4A-3C646AE436D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23557" name="Rectangle 1"/>
          <p:cNvSpPr>
            <a:spLocks noChangeArrowheads="1"/>
          </p:cNvSpPr>
          <p:nvPr/>
        </p:nvSpPr>
        <p:spPr bwMode="auto">
          <a:xfrm>
            <a:off x="468313" y="292100"/>
            <a:ext cx="3733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- Luyện tập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 animBg="1"/>
      <p:bldP spid="40966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-468313" y="414972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331913" y="115888"/>
            <a:ext cx="42481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188" y="1628775"/>
            <a:ext cx="80645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1.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người là một trong những đại diện của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lớp Chim.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lớp Lưỡng cư.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lớp Bò sát.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lớp Thú.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42988" y="981075"/>
            <a:ext cx="6985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Hãy chọn câu trả lời đúng nhất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A4E73-CB34-46F2-AF41-E5D5B18AE0C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L 0.12586 -4.07407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-468313" y="21336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55650" y="1125538"/>
            <a:ext cx="7129463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2.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người khác với động vật có vú ở điểm nào sau đây ?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Có tiếng nói, chữ viết, có tư duy</a:t>
            </a:r>
            <a:endParaRPr lang="en-US" altLang="en-US"/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Có lông mao, đẻ con.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Có tuyến sữa.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Nuôi con bằng sữa.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52FC54-29C3-4BFA-BDBA-2339F4DD095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59259E-6 L 0.13385 -2.59259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-828675" y="3500438"/>
            <a:ext cx="431800" cy="433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252413" y="620713"/>
            <a:ext cx="8891587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vi-VN" altLang="en-US" sz="2400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tìm hiểu về cơ thể người, chúng ta có thể sử dụng phương pháp nào sau đây ?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Quan sát tranh ảnh, mô hình… để hiểu rõ đặc điểm hình thái, cấu tạo của các cơ quan trong cơ thể.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Tiến hành làm thí nghiệm để tìm ra những kết luận khoa học về chức năng của các cơ quan trong cơ thể.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Vận dụng những hiểu biết khoa học để giải thích các hiện tượng thực tế, đồng thời áp dụng các biện pháp vệ sinh và rèn luyện thân thể.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1, 2, 3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1, 2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1, 3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2, 3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DE6636-C3D7-4456-BDCB-A8848B15123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0.11024 0.00023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-541338" y="2503488"/>
            <a:ext cx="433388" cy="433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11188" y="981075"/>
            <a:ext cx="81375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altLang="en-US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altLang="en-US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 tố nào dưới đây đóng vai trò cốt lõi, giúp con người bớt lệ thuộc vào thiên nhiên ?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Bộ não phát triển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Lao động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Sống trên mặt đất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Di chuyển bằng hai chân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737D56-C9F5-4DB5-8B39-5331F4E0A3F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12587 0.0090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5" y="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-612775" y="2924175"/>
            <a:ext cx="431800" cy="433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699" name="Rectangle 1"/>
          <p:cNvSpPr>
            <a:spLocks noChangeArrowheads="1"/>
          </p:cNvSpPr>
          <p:nvPr/>
        </p:nvSpPr>
        <p:spPr bwMode="auto">
          <a:xfrm>
            <a:off x="250825" y="0"/>
            <a:ext cx="85693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Đặc điểm nào dưới đây chỉ có ở người mà không có ở động vật khác ?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Biết dùng lửa để nấu chín thức ăn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Đi bằng hai chân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Có ngôn ngữ và tư duy trừu tượng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Răng phân hóa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Phần thân có hai </a:t>
            </a:r>
            <a:r>
              <a:rPr lang="vi-V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khoang: </a:t>
            </a: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khoang ngực và khoang bụng ngăn cách nhau bởi cơ hoành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1, 3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1, 2, 3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2, 4, 5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1, 3, 4</a:t>
            </a:r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1CC14C-7E2C-42D6-94A3-AF6BB11BA90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0.09462 0.010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1773238"/>
            <a:ext cx="2881312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 vật nguyên sinh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Ruột khoang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Giun dẹp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Giun tròn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Giun đốt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 mềm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 khớp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 vật có xương sống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>
          <a:xfrm>
            <a:off x="455613" y="630238"/>
            <a:ext cx="8229600" cy="1143000"/>
          </a:xfrm>
          <a:solidFill>
            <a:srgbClr val="FF9966"/>
          </a:solidFill>
        </p:spPr>
        <p:txBody>
          <a:bodyPr/>
          <a:lstStyle/>
          <a:p>
            <a:r>
              <a:rPr lang="en-US" altLang="en-US" sz="32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chương trình Sinh học 7, các em đã học các ngành động vật nào?</a:t>
            </a:r>
          </a:p>
        </p:txBody>
      </p:sp>
      <p:pic>
        <p:nvPicPr>
          <p:cNvPr id="6" name="Picture 8" descr="Cay phat sinh gioi dong va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7" t="-4939"/>
          <a:stretch>
            <a:fillRect/>
          </a:stretch>
        </p:blipFill>
        <p:spPr>
          <a:xfrm>
            <a:off x="2916238" y="1628775"/>
            <a:ext cx="6119812" cy="4968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96863" y="-100013"/>
            <a:ext cx="8629650" cy="917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3200" b="1" kern="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 </a:t>
            </a:r>
            <a:r>
              <a:rPr lang="en-US" altLang="en-US" sz="3200" b="1" kern="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kern="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kern="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3200" b="1" kern="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kern="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kern="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3200" b="1" kern="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kern="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kern="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kern="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kern="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kern="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kern="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altLang="en-US" sz="3200" kern="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A81EAA-63FD-4679-AE3A-F506866511C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484438" y="404813"/>
            <a:ext cx="434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DẶN DÒ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371600" y="1676400"/>
            <a:ext cx="7239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Học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làm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tập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trang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7/ SGK.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Xem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trước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nội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dung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2.</a:t>
            </a:r>
          </a:p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Ø"/>
              <a:defRPr/>
            </a:pP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phần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cơ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thể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người</a:t>
            </a:r>
            <a:endParaRPr lang="en-US" sz="2800" b="1" dirty="0">
              <a:solidFill>
                <a:schemeClr val="tx2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Ø"/>
              <a:defRPr/>
            </a:pP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Thành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phần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chức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năng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hệ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cơ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quan</a:t>
            </a:r>
            <a:endParaRPr lang="en-US" sz="2800" b="1" dirty="0">
              <a:solidFill>
                <a:schemeClr val="tx2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072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FF7234-D231-4695-BC6C-85555D9F4D0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68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520700" y="1033463"/>
            <a:ext cx="8405813" cy="10763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827088" y="2195513"/>
            <a:ext cx="2224087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Cấu tạo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549275" y="3276600"/>
            <a:ext cx="2125663" cy="13239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năng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49275" y="5402263"/>
            <a:ext cx="23526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Vệ Sinh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6051550" y="2181225"/>
            <a:ext cx="2657475" cy="10779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Bằng vận dụng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6089650" y="3402013"/>
            <a:ext cx="2581275" cy="10779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Bằng quan sát</a:t>
            </a:r>
          </a:p>
        </p:txBody>
      </p:sp>
      <p:sp>
        <p:nvSpPr>
          <p:cNvPr id="20488" name="Text Box 11"/>
          <p:cNvSpPr txBox="1">
            <a:spLocks noChangeArrowheads="1"/>
          </p:cNvSpPr>
          <p:nvPr/>
        </p:nvSpPr>
        <p:spPr bwMode="auto">
          <a:xfrm>
            <a:off x="6165850" y="5326063"/>
            <a:ext cx="2505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6165850" y="4870450"/>
            <a:ext cx="2505075" cy="10779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Bằng thí nghiệm</a:t>
            </a:r>
          </a:p>
        </p:txBody>
      </p:sp>
      <p:sp>
        <p:nvSpPr>
          <p:cNvPr id="20490" name="Text Box 15"/>
          <p:cNvSpPr txBox="1">
            <a:spLocks noChangeArrowheads="1"/>
          </p:cNvSpPr>
          <p:nvPr/>
        </p:nvSpPr>
        <p:spPr bwMode="auto">
          <a:xfrm>
            <a:off x="3130550" y="1835150"/>
            <a:ext cx="2124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sym typeface="Wingdings 3" panose="05040102010807070707" pitchFamily="18" charset="2"/>
            </a:endParaRPr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3086100" y="2382838"/>
            <a:ext cx="2776538" cy="16938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>
            <a:off x="2978150" y="3884613"/>
            <a:ext cx="2808288" cy="18208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V="1">
            <a:off x="3165475" y="2382838"/>
            <a:ext cx="2655888" cy="3490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Rectangle 1"/>
          <p:cNvSpPr>
            <a:spLocks noChangeArrowheads="1"/>
          </p:cNvSpPr>
          <p:nvPr/>
        </p:nvSpPr>
        <p:spPr bwMode="auto">
          <a:xfrm>
            <a:off x="395288" y="14288"/>
            <a:ext cx="84058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III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vi-VN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pháp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học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môn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Cơ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thể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người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b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vệ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sinh</a:t>
            </a:r>
            <a:endParaRPr lang="en-US" altLang="en-US" dirty="0">
              <a:solidFill>
                <a:schemeClr val="tx2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049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AFFCB-D9FD-4584-8BCB-E8F66FA5BCF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49157" grpId="0" animBg="1"/>
      <p:bldP spid="49159" grpId="0" animBg="1"/>
      <p:bldP spid="49160" grpId="0" animBg="1"/>
      <p:bldP spid="49161" grpId="0" animBg="1"/>
      <p:bldP spid="49162" grpId="0" animBg="1"/>
      <p:bldP spid="491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6156325" y="4008438"/>
            <a:ext cx="1944688" cy="914400"/>
          </a:xfrm>
          <a:prstGeom prst="ellipse">
            <a:avLst/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93663"/>
            <a:ext cx="8258175" cy="1606550"/>
          </a:xfrm>
          <a:solidFill>
            <a:srgbClr val="CCFF33"/>
          </a:solidFill>
        </p:spPr>
        <p:txBody>
          <a:bodyPr/>
          <a:lstStyle/>
          <a:p>
            <a:pPr algn="l"/>
            <a:r>
              <a:rPr lang="vi-VN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 động vật nào trong ngành ĐV có xương sống có vị trí tiến hóa  cao nhất ?</a:t>
            </a:r>
            <a:endParaRPr lang="en-US" altLang="en-US" sz="2800" b="1" smtClean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83325" y="1644650"/>
            <a:ext cx="2860675" cy="2905125"/>
          </a:xfrm>
        </p:spPr>
        <p:txBody>
          <a:bodyPr/>
          <a:lstStyle/>
          <a:p>
            <a:pPr algn="l"/>
            <a:r>
              <a:rPr lang="en-US" altLang="en-US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cá</a:t>
            </a:r>
          </a:p>
          <a:p>
            <a:pPr algn="l"/>
            <a:r>
              <a:rPr lang="en-US" altLang="en-US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Lưỡng cư</a:t>
            </a:r>
          </a:p>
          <a:p>
            <a:pPr algn="l"/>
            <a:r>
              <a:rPr lang="en-US" altLang="en-US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bò sát</a:t>
            </a:r>
          </a:p>
          <a:p>
            <a:pPr algn="l"/>
            <a:r>
              <a:rPr lang="en-US" altLang="en-US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chim </a:t>
            </a:r>
          </a:p>
          <a:p>
            <a:pPr algn="l"/>
            <a:r>
              <a:rPr lang="en-US" altLang="en-US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thú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762000" y="3810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04800" y="304800"/>
            <a:ext cx="32766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304800" y="3581400"/>
            <a:ext cx="32766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/>
          </a:p>
        </p:txBody>
      </p:sp>
      <p:sp>
        <p:nvSpPr>
          <p:cNvPr id="92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6C0C35-0915-4E1A-82F4-5B4797A8454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pic>
        <p:nvPicPr>
          <p:cNvPr id="922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2024063"/>
            <a:ext cx="5487987" cy="464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/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73809"/>
            <a:ext cx="352742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317" y="3643783"/>
            <a:ext cx="3470147" cy="230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00113" y="6092825"/>
            <a:ext cx="33118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ea typeface="SimSun" panose="02010600030101010101" pitchFamily="2" charset="-122"/>
              </a:rPr>
              <a:t>Thai nhi 16 tuần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81713" y="6092825"/>
            <a:ext cx="33118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ea typeface="SimSun" panose="02010600030101010101" pitchFamily="2" charset="-122"/>
              </a:rPr>
              <a:t>Nhau thai thỏ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04838"/>
            <a:ext cx="3209925" cy="217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604838"/>
            <a:ext cx="3382963" cy="217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9750" y="127675"/>
            <a:ext cx="51513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ea typeface="SimSun" panose="02010600030101010101" pitchFamily="2" charset="-122"/>
              </a:rPr>
              <a:t>* </a:t>
            </a:r>
            <a:r>
              <a:rPr lang="en-US" altLang="en-US" sz="2800" dirty="0" err="1">
                <a:solidFill>
                  <a:srgbClr val="FF0000"/>
                </a:solidFill>
                <a:ea typeface="SimSun" panose="02010600030101010101" pitchFamily="2" charset="-122"/>
              </a:rPr>
              <a:t>Có</a:t>
            </a:r>
            <a:r>
              <a:rPr lang="en-US" altLang="en-US" sz="2800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ea typeface="SimSun" panose="02010600030101010101" pitchFamily="2" charset="-122"/>
              </a:rPr>
              <a:t>Lông</a:t>
            </a:r>
            <a:r>
              <a:rPr lang="en-US" altLang="en-US" sz="2800" dirty="0">
                <a:solidFill>
                  <a:srgbClr val="FF0000"/>
                </a:solidFill>
                <a:ea typeface="SimSun" panose="02010600030101010101" pitchFamily="2" charset="-122"/>
              </a:rPr>
              <a:t> Mao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9750" y="3098800"/>
            <a:ext cx="42305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ea typeface="SimSun" panose="02010600030101010101" pitchFamily="2" charset="-122"/>
              </a:rPr>
              <a:t>* Đẻ con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87788" y="1211263"/>
            <a:ext cx="1547812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Người với thú có những điểm gì chung?</a:t>
            </a:r>
          </a:p>
        </p:txBody>
      </p:sp>
      <p:sp>
        <p:nvSpPr>
          <p:cNvPr id="10251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365552-ED55-48ED-86F2-951553E31C3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961"/>
            <a:ext cx="5292723" cy="4639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827087" y="692150"/>
            <a:ext cx="42497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*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Nuôi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con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bằng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sữa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mẹ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341438"/>
            <a:ext cx="3529013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A6C312-DC5F-4471-AAA3-70E062308FE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pic>
        <p:nvPicPr>
          <p:cNvPr id="11270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88119" y="260648"/>
            <a:ext cx="84963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Đặc điểm con người khác động vật</a:t>
            </a:r>
          </a:p>
        </p:txBody>
      </p:sp>
      <p:pic>
        <p:nvPicPr>
          <p:cNvPr id="1024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565400"/>
            <a:ext cx="41783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565400"/>
            <a:ext cx="403225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323850" y="1878805"/>
            <a:ext cx="59043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Lao </a:t>
            </a:r>
            <a:r>
              <a:rPr lang="en-US" altLang="en-US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động</a:t>
            </a:r>
            <a:r>
              <a:rPr lang="en-US" altLang="en-US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bớt</a:t>
            </a:r>
            <a:r>
              <a:rPr lang="en-US" altLang="en-US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lệ</a:t>
            </a:r>
            <a:r>
              <a:rPr lang="en-US" altLang="en-US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thuộc</a:t>
            </a:r>
            <a:r>
              <a:rPr lang="en-US" altLang="en-US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en-US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nhiên</a:t>
            </a:r>
            <a:endParaRPr lang="en-US" altLang="en-US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29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322283-C98B-4EFF-995B-1FB267D6926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pic>
        <p:nvPicPr>
          <p:cNvPr id="12295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4005263"/>
            <a:ext cx="4117975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268413"/>
            <a:ext cx="467995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05263"/>
            <a:ext cx="3889375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611188" y="476250"/>
            <a:ext cx="7273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Có tiếng nói, chữ viết, tư duy trừu tượng</a:t>
            </a:r>
          </a:p>
        </p:txBody>
      </p:sp>
      <p:sp>
        <p:nvSpPr>
          <p:cNvPr id="1331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21716B-F7FA-4847-ACA7-849827D6B4D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pic>
        <p:nvPicPr>
          <p:cNvPr id="13319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0000FF"/>
          </a:solidFill>
        </p:spPr>
        <p:txBody>
          <a:bodyPr/>
          <a:lstStyle/>
          <a:p>
            <a:pPr algn="l"/>
            <a:r>
              <a:rPr lang="en-US" alt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▼Em hãy xác định những đặc điểm nào dưới đây chỉ có ở người, không có ở động vật và đánh dấu x vào ô      ở cuối câu đó</a:t>
            </a:r>
          </a:p>
        </p:txBody>
      </p:sp>
      <p:sp>
        <p:nvSpPr>
          <p:cNvPr id="2" name="Rectangle 1"/>
          <p:cNvSpPr/>
          <p:nvPr/>
        </p:nvSpPr>
        <p:spPr>
          <a:xfrm>
            <a:off x="5651500" y="908050"/>
            <a:ext cx="360363" cy="2889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147050" cy="5141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9176">
                  <a:extLst>
                    <a:ext uri="{9D8B030D-6E8A-4147-A177-3AD203B41FA5}">
                      <a16:colId xmlns:a16="http://schemas.microsoft.com/office/drawing/2014/main" val="736231979"/>
                    </a:ext>
                  </a:extLst>
                </a:gridCol>
                <a:gridCol w="647874">
                  <a:extLst>
                    <a:ext uri="{9D8B030D-6E8A-4147-A177-3AD203B41FA5}">
                      <a16:colId xmlns:a16="http://schemas.microsoft.com/office/drawing/2014/main" val="2452273039"/>
                    </a:ext>
                  </a:extLst>
                </a:gridCol>
              </a:tblGrid>
              <a:tr h="534609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313115"/>
                  </a:ext>
                </a:extLst>
              </a:tr>
              <a:tr h="822955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2969"/>
                  </a:ext>
                </a:extLst>
              </a:tr>
              <a:tr h="822955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đích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bớt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93664"/>
                  </a:ext>
                </a:extLst>
              </a:tr>
              <a:tr h="534609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Răng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răng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cửa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răng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nanh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răng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324751"/>
                  </a:ext>
                </a:extLst>
              </a:tr>
              <a:tr h="822955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duy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trừu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50015"/>
                  </a:ext>
                </a:extLst>
              </a:tr>
              <a:tr h="534609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ngực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bụng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030793"/>
                  </a:ext>
                </a:extLst>
              </a:tr>
              <a:tr h="534609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lửa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503232"/>
                  </a:ext>
                </a:extLst>
              </a:tr>
              <a:tr h="534609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Não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sọ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708779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112125" y="2349500"/>
            <a:ext cx="347663" cy="358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112125" y="3074988"/>
            <a:ext cx="347663" cy="358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101013" y="3860800"/>
            <a:ext cx="347662" cy="360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101013" y="4508500"/>
            <a:ext cx="347662" cy="360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112125" y="5245100"/>
            <a:ext cx="347663" cy="360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099425" y="5788025"/>
            <a:ext cx="315913" cy="347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01013" y="6308725"/>
            <a:ext cx="314325" cy="349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066088" y="1663700"/>
            <a:ext cx="349250" cy="360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144000" y="2349500"/>
            <a:ext cx="349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9144000" y="3065463"/>
            <a:ext cx="349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9271000" y="4500563"/>
            <a:ext cx="350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9271000" y="57959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9324975" y="6308725"/>
            <a:ext cx="349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</a:p>
        </p:txBody>
      </p:sp>
      <p:sp>
        <p:nvSpPr>
          <p:cNvPr id="1438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E637CB-A374-4311-B8B6-2327FFDEC07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pic>
        <p:nvPicPr>
          <p:cNvPr id="14383" name="Audio 2">
            <a:hlinkClick r:id="" action="ppaction://media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4" name="Audio 2">
            <a:hlinkClick r:id="" action="ppaction://media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36 0.00116 L -0.11511 -0.0041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32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-0.10955 -0.0030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86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-0.12344 -0.0053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81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-0.12344 -7.40741E-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7.40741E-7 L -0.12934 -0.0083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6" y="-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6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DCAA07-045C-4A74-9639-FB9DC5DBD6B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5536" y="1614845"/>
            <a:ext cx="8424936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vi-V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vi-V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động vật thuộc lớp Thú. Đặc điểm cơ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phân biệt người với động vật là: biết chế tạo và sử dụng công cụ lao động vào những mục đích nhất định, có tư duy, tiếng nói, chữ viết .</a:t>
            </a:r>
          </a:p>
        </p:txBody>
      </p:sp>
      <p:sp>
        <p:nvSpPr>
          <p:cNvPr id="7" name="Rectangle 6"/>
          <p:cNvSpPr/>
          <p:nvPr/>
        </p:nvSpPr>
        <p:spPr>
          <a:xfrm>
            <a:off x="395536" y="981075"/>
            <a:ext cx="67858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 </a:t>
            </a:r>
            <a:r>
              <a:rPr lang="en-US" altLang="en-US" sz="3200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3200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3200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altLang="en-US" sz="3200" kern="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332656"/>
            <a:ext cx="821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u="sng" dirty="0" smtClean="0"/>
              <a:t>Tiết 1:</a:t>
            </a:r>
            <a:r>
              <a:rPr lang="vi-VN" sz="2800" dirty="0" smtClean="0"/>
              <a:t>    </a:t>
            </a:r>
            <a:r>
              <a:rPr lang="vi-VN" sz="2800" b="1" u="sng" dirty="0" smtClean="0"/>
              <a:t>Bài 1:</a:t>
            </a:r>
            <a:r>
              <a:rPr lang="vi-VN" sz="2800" dirty="0" smtClean="0"/>
              <a:t>     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MỞ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9|11.4|4.4|6.9|2.7|2.4|2.4|2.2|2.3|2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7|5|7.6|6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|15.8|6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1.2|8.2|0.5|1.3|3|0.9|2.2|1.6|1.2|1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6|3.5|6.1|9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5.4|9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6.1|3.5|4|2.8|5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6.7|9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15.7|1.3|1.3|1.4|3.2|3.5|7.4|6.3|3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9.4|7.5|1.2|1.3|0.7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7.4|2.3|1.1|1.6|1.7|1|1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6|7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8|22|8.7|4.9|7.1|5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5.6|8.1|5|3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.3|9.8|11.9|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1094</Words>
  <Application>Microsoft Office PowerPoint</Application>
  <PresentationFormat>On-screen Show (4:3)</PresentationFormat>
  <Paragraphs>144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SimSun</vt:lpstr>
      <vt:lpstr>Arial</vt:lpstr>
      <vt:lpstr>Times New Roman</vt:lpstr>
      <vt:lpstr>VNI-Times</vt:lpstr>
      <vt:lpstr>Wingdings</vt:lpstr>
      <vt:lpstr>Wingdings 3</vt:lpstr>
      <vt:lpstr>Default Design</vt:lpstr>
      <vt:lpstr>PowerPoint Presentation</vt:lpstr>
      <vt:lpstr>Trong chương trình Sinh học 7, các em đã học các ngành động vật nào?</vt:lpstr>
      <vt:lpstr>Lớp động vật nào trong ngành ĐV có xương sống có vị trí tiến hóa  cao nhất ?</vt:lpstr>
      <vt:lpstr>PowerPoint Presentation</vt:lpstr>
      <vt:lpstr>PowerPoint Presentation</vt:lpstr>
      <vt:lpstr>PowerPoint Presentation</vt:lpstr>
      <vt:lpstr>PowerPoint Presentation</vt:lpstr>
      <vt:lpstr>▼Em hãy xác định những đặc điểm nào dưới đây chỉ có ở người, không có ở động vật và đánh dấu x vào ô      ở cuối câu đó</vt:lpstr>
      <vt:lpstr>PowerPoint Presentation</vt:lpstr>
      <vt:lpstr>PowerPoint Presentation</vt:lpstr>
      <vt:lpstr>Quan sát các hình và hãy cho biết kiến thức về cơ thể người và vệ sinh có quan hệ mật thiết với những ngành nghề nào trong xã hội?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137</cp:revision>
  <dcterms:created xsi:type="dcterms:W3CDTF">2012-08-20T13:19:05Z</dcterms:created>
  <dcterms:modified xsi:type="dcterms:W3CDTF">2022-09-08T01:21:03Z</dcterms:modified>
</cp:coreProperties>
</file>